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7"/>
  </p:notesMasterIdLst>
  <p:handoutMasterIdLst>
    <p:handoutMasterId r:id="rId28"/>
  </p:handoutMasterIdLst>
  <p:sldIdLst>
    <p:sldId id="306" r:id="rId5"/>
    <p:sldId id="307" r:id="rId6"/>
    <p:sldId id="343" r:id="rId7"/>
    <p:sldId id="308" r:id="rId8"/>
    <p:sldId id="334" r:id="rId9"/>
    <p:sldId id="317" r:id="rId10"/>
    <p:sldId id="309" r:id="rId11"/>
    <p:sldId id="345" r:id="rId12"/>
    <p:sldId id="346" r:id="rId13"/>
    <p:sldId id="347" r:id="rId14"/>
    <p:sldId id="344" r:id="rId15"/>
    <p:sldId id="348" r:id="rId16"/>
    <p:sldId id="350" r:id="rId17"/>
    <p:sldId id="351" r:id="rId18"/>
    <p:sldId id="349" r:id="rId19"/>
    <p:sldId id="342" r:id="rId20"/>
    <p:sldId id="353" r:id="rId21"/>
    <p:sldId id="354" r:id="rId22"/>
    <p:sldId id="355" r:id="rId23"/>
    <p:sldId id="341" r:id="rId24"/>
    <p:sldId id="333" r:id="rId25"/>
    <p:sldId id="312" r:id="rId2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43"/>
    <a:srgbClr val="71B280"/>
    <a:srgbClr val="134E5E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11/04/2021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11/04/2021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93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717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0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691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2301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33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243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2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46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26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564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702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9729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3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image" Target="../media/image13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LUNG CANCER IMAGING TOOL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595" y="5354964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/>
              <a:t>Marco Peracchi- 800578</a:t>
            </a:r>
          </a:p>
          <a:p>
            <a:pPr rtl="0"/>
            <a:r>
              <a:rPr lang="it-IT" sz="1600" dirty="0"/>
              <a:t>Federico De Servi - 812166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416239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0" spc="400" dirty="0">
                <a:latin typeface="+mn-lt"/>
              </a:rPr>
              <a:t>A tool for </a:t>
            </a:r>
            <a:r>
              <a:rPr lang="it-IT" sz="1200" b="0" spc="400" dirty="0" err="1">
                <a:latin typeface="+mn-lt"/>
              </a:rPr>
              <a:t>medical</a:t>
            </a:r>
            <a:r>
              <a:rPr lang="it-IT" sz="1200" b="0" spc="400" dirty="0">
                <a:latin typeface="+mn-lt"/>
              </a:rPr>
              <a:t> image processing and </a:t>
            </a:r>
            <a:r>
              <a:rPr lang="it-IT" sz="1200" b="0" spc="400" dirty="0" err="1">
                <a:latin typeface="+mn-lt"/>
              </a:rPr>
              <a:t>cancer</a:t>
            </a:r>
            <a:r>
              <a:rPr lang="it-IT" sz="1200" b="0" spc="400" dirty="0">
                <a:latin typeface="+mn-lt"/>
              </a:rPr>
              <a:t> </a:t>
            </a:r>
            <a:r>
              <a:rPr lang="it-IT" sz="1200" b="0" spc="400" dirty="0" err="1">
                <a:latin typeface="+mn-lt"/>
              </a:rPr>
              <a:t>segmentation</a:t>
            </a:r>
            <a:r>
              <a:rPr lang="it-IT" sz="1200" b="0" spc="400" dirty="0">
                <a:latin typeface="+mn-lt"/>
              </a:rPr>
              <a:t> on </a:t>
            </a:r>
            <a:r>
              <a:rPr lang="it-IT" sz="1200" b="0" spc="400" dirty="0" err="1">
                <a:latin typeface="+mn-lt"/>
              </a:rPr>
              <a:t>lung-ct</a:t>
            </a:r>
            <a:r>
              <a:rPr lang="it-IT" sz="1200" b="0" spc="400" dirty="0">
                <a:latin typeface="+mn-lt"/>
              </a:rPr>
              <a:t> images</a:t>
            </a:r>
            <a:endParaRPr lang="it-IT" sz="1200" b="0" dirty="0">
              <a:latin typeface="+mn-lt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6509595" y="416239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MEDICAL IMAGING</a:t>
            </a:r>
          </a:p>
          <a:p>
            <a:r>
              <a:rPr lang="it-IT" sz="1600" dirty="0"/>
              <a:t>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10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3703" y="1515833"/>
            <a:ext cx="9425953" cy="49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4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3628"/>
            <a:ext cx="9144000" cy="2340864"/>
          </a:xfrm>
        </p:spPr>
        <p:txBody>
          <a:bodyPr rtlCol="0"/>
          <a:lstStyle/>
          <a:p>
            <a:pPr rtl="0"/>
            <a:r>
              <a:rPr lang="it-IT" dirty="0"/>
              <a:t>Image SEGMENTATION tool</a:t>
            </a:r>
          </a:p>
        </p:txBody>
      </p:sp>
    </p:spTree>
    <p:extLst>
      <p:ext uri="{BB962C8B-B14F-4D97-AF65-F5344CB8AC3E}">
        <p14:creationId xmlns:p14="http://schemas.microsoft.com/office/powerpoint/2010/main" val="21467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718346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/>
              <a:t>Cancer </a:t>
            </a:r>
            <a:r>
              <a:rPr lang="it-IT" sz="5400" dirty="0" err="1"/>
              <a:t>Segmentation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Spiegazione tool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90" r="129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66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13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0064" y="1690688"/>
            <a:ext cx="8504758" cy="45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718346" cy="1179576"/>
          </a:xfrm>
        </p:spPr>
        <p:txBody>
          <a:bodyPr rtlCol="0">
            <a:normAutofit/>
          </a:bodyPr>
          <a:lstStyle/>
          <a:p>
            <a:pPr rtl="0"/>
            <a:r>
              <a:rPr lang="it-IT" sz="5400" dirty="0"/>
              <a:t>Features </a:t>
            </a:r>
            <a:r>
              <a:rPr lang="it-IT" sz="5400" dirty="0" err="1"/>
              <a:t>extraction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Features da estrarre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58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15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7F5962E-714E-4112-B9CE-819DD4C79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10837"/>
              </p:ext>
            </p:extLst>
          </p:nvPr>
        </p:nvGraphicFramePr>
        <p:xfrm>
          <a:off x="1155052" y="2309018"/>
          <a:ext cx="9584483" cy="1628502"/>
        </p:xfrm>
        <a:graphic>
          <a:graphicData uri="http://schemas.openxmlformats.org/drawingml/2006/table">
            <a:tbl>
              <a:tblPr/>
              <a:tblGrid>
                <a:gridCol w="668927">
                  <a:extLst>
                    <a:ext uri="{9D8B030D-6E8A-4147-A177-3AD203B41FA5}">
                      <a16:colId xmlns:a16="http://schemas.microsoft.com/office/drawing/2014/main" val="1395185841"/>
                    </a:ext>
                  </a:extLst>
                </a:gridCol>
                <a:gridCol w="1243788">
                  <a:extLst>
                    <a:ext uri="{9D8B030D-6E8A-4147-A177-3AD203B41FA5}">
                      <a16:colId xmlns:a16="http://schemas.microsoft.com/office/drawing/2014/main" val="891532785"/>
                    </a:ext>
                  </a:extLst>
                </a:gridCol>
                <a:gridCol w="1160172">
                  <a:extLst>
                    <a:ext uri="{9D8B030D-6E8A-4147-A177-3AD203B41FA5}">
                      <a16:colId xmlns:a16="http://schemas.microsoft.com/office/drawing/2014/main" val="3617649469"/>
                    </a:ext>
                  </a:extLst>
                </a:gridCol>
                <a:gridCol w="1170624">
                  <a:extLst>
                    <a:ext uri="{9D8B030D-6E8A-4147-A177-3AD203B41FA5}">
                      <a16:colId xmlns:a16="http://schemas.microsoft.com/office/drawing/2014/main" val="4148696607"/>
                    </a:ext>
                  </a:extLst>
                </a:gridCol>
                <a:gridCol w="1996332">
                  <a:extLst>
                    <a:ext uri="{9D8B030D-6E8A-4147-A177-3AD203B41FA5}">
                      <a16:colId xmlns:a16="http://schemas.microsoft.com/office/drawing/2014/main" val="3697085951"/>
                    </a:ext>
                  </a:extLst>
                </a:gridCol>
                <a:gridCol w="1560832">
                  <a:extLst>
                    <a:ext uri="{9D8B030D-6E8A-4147-A177-3AD203B41FA5}">
                      <a16:colId xmlns:a16="http://schemas.microsoft.com/office/drawing/2014/main" val="2585656759"/>
                    </a:ext>
                  </a:extLst>
                </a:gridCol>
                <a:gridCol w="1783808">
                  <a:extLst>
                    <a:ext uri="{9D8B030D-6E8A-4147-A177-3AD203B41FA5}">
                      <a16:colId xmlns:a16="http://schemas.microsoft.com/office/drawing/2014/main" val="3236983777"/>
                    </a:ext>
                  </a:extLst>
                </a:gridCol>
              </a:tblGrid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sliceNum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volumes mm3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spherical_disproportions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sphericities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surfacevolume__ratios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860572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451,578331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8,218227386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4,759355675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0,028871674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34,63602415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0,018198897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648788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1140,829468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26,55687256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6,48202508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0,050297413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19,8817381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0,023278565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158853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1250,158958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24,6500499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6,682806341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0,043922817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22,76721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0,019717533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554065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722,5253296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20,47115601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5,566576167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0,052572205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19,02145822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0,028332787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359358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2,376728058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0,147397537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0,827872827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0,017114062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58,43148082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0,062016997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10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06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6975"/>
            <a:ext cx="9144000" cy="2340864"/>
          </a:xfrm>
        </p:spPr>
        <p:txBody>
          <a:bodyPr rtlCol="0"/>
          <a:lstStyle/>
          <a:p>
            <a:pPr rtl="0"/>
            <a:r>
              <a:rPr lang="it-IT" dirty="0"/>
              <a:t>CLUSTERING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3314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718346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/>
              <a:t>Clustering and </a:t>
            </a:r>
            <a:r>
              <a:rPr lang="it-IT" sz="5400" dirty="0" err="1"/>
              <a:t>classification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The </a:t>
            </a:r>
            <a:r>
              <a:rPr lang="it-IT" sz="2000" dirty="0" err="1"/>
              <a:t>objective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train</a:t>
            </a:r>
            <a:r>
              <a:rPr lang="it-IT" sz="2000" dirty="0"/>
              <a:t> a CNN model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correctly</a:t>
            </a:r>
            <a:r>
              <a:rPr lang="it-IT" sz="2000" dirty="0"/>
              <a:t> the </a:t>
            </a:r>
            <a:r>
              <a:rPr lang="it-IT" sz="2000" dirty="0" err="1"/>
              <a:t>biggest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audio </a:t>
            </a:r>
            <a:r>
              <a:rPr lang="it-IT" sz="2000" dirty="0" err="1"/>
              <a:t>containing</a:t>
            </a:r>
            <a:r>
              <a:rPr lang="it-IT" sz="2000" dirty="0"/>
              <a:t> </a:t>
            </a:r>
            <a:r>
              <a:rPr lang="it-IT" sz="2000" u="sng" dirty="0"/>
              <a:t>sounds</a:t>
            </a:r>
            <a:r>
              <a:rPr lang="it-IT" sz="2000" dirty="0"/>
              <a:t> of </a:t>
            </a:r>
            <a:r>
              <a:rPr lang="it-IT" sz="2000" dirty="0" err="1"/>
              <a:t>animals</a:t>
            </a:r>
            <a:r>
              <a:rPr lang="it-IT" sz="2000" dirty="0"/>
              <a:t>. </a:t>
            </a:r>
            <a:r>
              <a:rPr lang="it-IT" sz="2000" dirty="0" err="1"/>
              <a:t>These</a:t>
            </a:r>
            <a:r>
              <a:rPr lang="it-IT" sz="2000" dirty="0"/>
              <a:t> sounds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lenght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ranges from 2 to 3.5 seconds and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background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5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394" y="2138804"/>
            <a:ext cx="10184406" cy="3105000"/>
          </a:xfrm>
          <a:prstGeom prst="rect">
            <a:avLst/>
          </a:prstGeom>
        </p:spPr>
      </p:pic>
      <p:sp>
        <p:nvSpPr>
          <p:cNvPr id="5" name="Segnaposto piè di pagina 9">
            <a:extLst>
              <a:ext uri="{FF2B5EF4-FFF2-40B4-BE49-F238E27FC236}">
                <a16:creationId xmlns:a16="http://schemas.microsoft.com/office/drawing/2014/main" id="{321E0FF0-8A60-42C8-ADA5-ADE0309842BD}"/>
              </a:ext>
            </a:extLst>
          </p:cNvPr>
          <p:cNvSpPr txBox="1">
            <a:spLocks/>
          </p:cNvSpPr>
          <p:nvPr/>
        </p:nvSpPr>
        <p:spPr>
          <a:xfrm>
            <a:off x="919812" y="1367058"/>
            <a:ext cx="4114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 spc="400" dirty="0">
                <a:latin typeface="+mj-lt"/>
              </a:rPr>
              <a:t>Clustering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334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394" y="2242536"/>
            <a:ext cx="10184406" cy="2897535"/>
          </a:xfrm>
          <a:prstGeom prst="rect">
            <a:avLst/>
          </a:prstGeom>
        </p:spPr>
      </p:pic>
      <p:sp>
        <p:nvSpPr>
          <p:cNvPr id="5" name="Segnaposto piè di pagina 9">
            <a:extLst>
              <a:ext uri="{FF2B5EF4-FFF2-40B4-BE49-F238E27FC236}">
                <a16:creationId xmlns:a16="http://schemas.microsoft.com/office/drawing/2014/main" id="{E49A4830-F4F2-4EC1-BB06-7DBD514C6391}"/>
              </a:ext>
            </a:extLst>
          </p:cNvPr>
          <p:cNvSpPr txBox="1">
            <a:spLocks/>
          </p:cNvSpPr>
          <p:nvPr/>
        </p:nvSpPr>
        <p:spPr>
          <a:xfrm>
            <a:off x="919812" y="1367058"/>
            <a:ext cx="4114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 spc="400" dirty="0" err="1">
                <a:latin typeface="+mj-lt"/>
              </a:rPr>
              <a:t>Classification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4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9718" y="2530058"/>
            <a:ext cx="5833872" cy="3118104"/>
          </a:xfrm>
        </p:spPr>
        <p:txBody>
          <a:bodyPr rtlCol="0">
            <a:normAutofit fontScale="92500"/>
          </a:bodyPr>
          <a:lstStyle/>
          <a:p>
            <a:pPr algn="r" rtl="0">
              <a:lnSpc>
                <a:spcPct val="150000"/>
              </a:lnSpc>
            </a:pPr>
            <a:r>
              <a:rPr lang="it-IT" sz="2400" dirty="0"/>
              <a:t>1) INTRODUCTION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2) IMAGE VISUALIZATION TOOL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3) IMAGE SEGMENTATION TOOL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4) CLUSTERING AND CLASSIFICATION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4) </a:t>
            </a:r>
            <a:r>
              <a:rPr lang="it-IT" sz="2400" dirty="0"/>
              <a:t>DEMO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373299" y="2530058"/>
            <a:ext cx="3694237" cy="3707971"/>
          </a:xfrm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sz="1200" spc="400" dirty="0"/>
              <a:t>LUNG CANCER IMAGING TOOL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4700806" y="-503853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Topics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8918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AFD8BAA-624F-4CB0-ACB8-CA90C34F4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786" y="1433064"/>
            <a:ext cx="8514272" cy="47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22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/>
              <a:t>LUNG CANCER IMAGING TOOL</a:t>
            </a:r>
            <a:endParaRPr lang="it-IT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78" r="178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89" b="89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THANK YOU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Marco Peracchi- 800578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3306" b="13306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1898" b="11898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0156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Lung</a:t>
            </a:r>
            <a:r>
              <a:rPr lang="it-IT" sz="5400" dirty="0"/>
              <a:t> </a:t>
            </a:r>
            <a:r>
              <a:rPr lang="it-IT" sz="5400" dirty="0" err="1"/>
              <a:t>cancer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Descrizione </a:t>
            </a:r>
            <a:r>
              <a:rPr lang="it-IT" sz="2000" dirty="0" err="1"/>
              <a:t>cancrino</a:t>
            </a:r>
            <a:r>
              <a:rPr lang="it-IT" sz="2000" dirty="0"/>
              <a:t> </a:t>
            </a:r>
            <a:r>
              <a:rPr lang="it-IT" sz="2000" dirty="0" err="1"/>
              <a:t>polmonino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741" b="1741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801"/>
            <a:ext cx="6190488" cy="1179576"/>
          </a:xfrm>
        </p:spPr>
        <p:txBody>
          <a:bodyPr rtlCol="0"/>
          <a:lstStyle/>
          <a:p>
            <a:pPr rtl="0"/>
            <a:r>
              <a:rPr lang="it-IT" sz="5400" dirty="0"/>
              <a:t>Dataset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30273"/>
            <a:ext cx="6190488" cy="3887926"/>
          </a:xfrm>
        </p:spPr>
        <p:txBody>
          <a:bodyPr rtlCol="0">
            <a:normAutofit/>
          </a:bodyPr>
          <a:lstStyle/>
          <a:p>
            <a:pPr rtl="0"/>
            <a:r>
              <a:rPr lang="it-IT" sz="1900" dirty="0"/>
              <a:t>Dataset </a:t>
            </a:r>
            <a:r>
              <a:rPr lang="it-IT" sz="1900" dirty="0" err="1"/>
              <a:t>description</a:t>
            </a:r>
            <a:r>
              <a:rPr lang="it-IT" sz="1900" dirty="0"/>
              <a:t> + abbiamo tenuto solo pazienti con </a:t>
            </a:r>
            <a:r>
              <a:rPr lang="it-IT" sz="1900" dirty="0" err="1"/>
              <a:t>ct</a:t>
            </a:r>
            <a:r>
              <a:rPr lang="it-IT" sz="1900" dirty="0"/>
              <a:t> 5mm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87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The tool: overview</a:t>
            </a:r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186962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Descr</a:t>
            </a:r>
            <a:r>
              <a:rPr lang="it-IT" dirty="0"/>
              <a:t> veloce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6147434" y="293914"/>
            <a:ext cx="4276242" cy="6270171"/>
          </a:xfrm>
          <a:prstGeom prst="rect">
            <a:avLst/>
          </a:prstGeom>
          <a:solidFill>
            <a:srgbClr val="A20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Titolo 2">
            <a:extLst>
              <a:ext uri="{FF2B5EF4-FFF2-40B4-BE49-F238E27FC236}">
                <a16:creationId xmlns:a16="http://schemas.microsoft.com/office/drawing/2014/main" id="{6EA0BA64-BB93-4DF7-B169-4B4C17EDDFAF}"/>
              </a:ext>
            </a:extLst>
          </p:cNvPr>
          <p:cNvSpPr txBox="1">
            <a:spLocks/>
          </p:cNvSpPr>
          <p:nvPr/>
        </p:nvSpPr>
        <p:spPr>
          <a:xfrm>
            <a:off x="6193154" y="293914"/>
            <a:ext cx="4230522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 err="1">
                <a:solidFill>
                  <a:schemeClr val="bg1"/>
                </a:solidFill>
              </a:rPr>
              <a:t>Patient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CTs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visualization</a:t>
            </a:r>
            <a:endParaRPr lang="it-IT" sz="1000" dirty="0">
              <a:solidFill>
                <a:schemeClr val="bg1"/>
              </a:solidFill>
            </a:endParaRPr>
          </a:p>
          <a:p>
            <a:pPr algn="ctr"/>
            <a:r>
              <a:rPr lang="it-IT" sz="1000" dirty="0">
                <a:solidFill>
                  <a:schemeClr val="bg1"/>
                </a:solidFill>
              </a:rPr>
              <a:t> </a:t>
            </a:r>
            <a:endParaRPr lang="it-IT" sz="20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10 images overview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chemeClr val="bg1"/>
                </a:solidFill>
              </a:rPr>
              <a:t>All</a:t>
            </a:r>
            <a:r>
              <a:rPr lang="it-IT" sz="1400" dirty="0">
                <a:solidFill>
                  <a:schemeClr val="bg1"/>
                </a:solidFill>
              </a:rPr>
              <a:t> images overview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chemeClr val="bg1"/>
                </a:solidFill>
              </a:rPr>
              <a:t>Specific</a:t>
            </a:r>
            <a:r>
              <a:rPr lang="it-IT" sz="1400" dirty="0">
                <a:solidFill>
                  <a:schemeClr val="bg1"/>
                </a:solidFill>
              </a:rPr>
              <a:t> CT </a:t>
            </a:r>
            <a:r>
              <a:rPr lang="it-IT" sz="1400" dirty="0" err="1">
                <a:solidFill>
                  <a:schemeClr val="bg1"/>
                </a:solidFill>
              </a:rPr>
              <a:t>visualization</a:t>
            </a:r>
            <a:endParaRPr lang="it-IT" sz="1000" dirty="0">
              <a:solidFill>
                <a:schemeClr val="bg1"/>
              </a:solidFill>
            </a:endParaRPr>
          </a:p>
          <a:p>
            <a:pPr algn="ctr"/>
            <a:r>
              <a:rPr lang="it-IT" sz="1000" dirty="0">
                <a:solidFill>
                  <a:schemeClr val="bg1"/>
                </a:solidFill>
              </a:rPr>
              <a:t> </a:t>
            </a:r>
            <a:endParaRPr lang="it-IT" sz="1400" dirty="0">
              <a:solidFill>
                <a:schemeClr val="bg1"/>
              </a:solidFill>
            </a:endParaRPr>
          </a:p>
          <a:p>
            <a:pPr algn="ctr"/>
            <a:r>
              <a:rPr lang="it-IT" sz="1800" dirty="0" err="1">
                <a:solidFill>
                  <a:schemeClr val="bg1"/>
                </a:solidFill>
              </a:rPr>
              <a:t>Segmentation</a:t>
            </a:r>
            <a:r>
              <a:rPr lang="it-IT" sz="1800" dirty="0">
                <a:solidFill>
                  <a:schemeClr val="bg1"/>
                </a:solidFill>
              </a:rPr>
              <a:t> Tool</a:t>
            </a:r>
            <a:endParaRPr lang="it-IT" sz="1000" dirty="0">
              <a:solidFill>
                <a:schemeClr val="bg1"/>
              </a:solidFill>
            </a:endParaRPr>
          </a:p>
          <a:p>
            <a:pPr algn="ctr"/>
            <a:r>
              <a:rPr lang="it-IT" sz="1000" dirty="0">
                <a:solidFill>
                  <a:schemeClr val="bg1"/>
                </a:solidFill>
              </a:rPr>
              <a:t> </a:t>
            </a:r>
            <a:endParaRPr lang="it-IT" sz="1800" dirty="0">
              <a:solidFill>
                <a:schemeClr val="bg1"/>
              </a:solidFill>
            </a:endParaRP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Manual </a:t>
            </a:r>
            <a:r>
              <a:rPr lang="it-IT" sz="1400" dirty="0" err="1">
                <a:solidFill>
                  <a:schemeClr val="bg1"/>
                </a:solidFill>
              </a:rPr>
              <a:t>Segmentation</a:t>
            </a:r>
            <a:endParaRPr lang="it-IT" sz="1400" dirty="0">
              <a:solidFill>
                <a:schemeClr val="bg1"/>
              </a:solidFill>
            </a:endParaRPr>
          </a:p>
          <a:p>
            <a:pPr algn="ctr"/>
            <a:r>
              <a:rPr lang="it-IT" sz="1400" dirty="0" err="1">
                <a:solidFill>
                  <a:schemeClr val="bg1"/>
                </a:solidFill>
              </a:rPr>
              <a:t>Ouputs</a:t>
            </a:r>
            <a:r>
              <a:rPr lang="it-IT" sz="1400" dirty="0">
                <a:solidFill>
                  <a:schemeClr val="bg1"/>
                </a:solidFill>
              </a:rPr>
              <a:t> volume and </a:t>
            </a:r>
            <a:r>
              <a:rPr lang="it-IT" sz="1400" dirty="0" err="1">
                <a:solidFill>
                  <a:schemeClr val="bg1"/>
                </a:solidFill>
              </a:rPr>
              <a:t>other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relavant</a:t>
            </a:r>
            <a:r>
              <a:rPr lang="it-IT" sz="1400" dirty="0">
                <a:solidFill>
                  <a:schemeClr val="bg1"/>
                </a:solidFill>
              </a:rPr>
              <a:t> features</a:t>
            </a:r>
            <a:endParaRPr lang="it-IT" sz="1000" dirty="0">
              <a:solidFill>
                <a:schemeClr val="bg1"/>
              </a:solidFill>
            </a:endParaRPr>
          </a:p>
          <a:p>
            <a:pPr algn="ctr"/>
            <a:r>
              <a:rPr lang="it-IT" sz="1000" dirty="0">
                <a:solidFill>
                  <a:schemeClr val="bg1"/>
                </a:solidFill>
              </a:rPr>
              <a:t> </a:t>
            </a:r>
            <a:endParaRPr lang="it-IT" sz="1400" dirty="0">
              <a:solidFill>
                <a:schemeClr val="bg1"/>
              </a:solidFill>
            </a:endParaRPr>
          </a:p>
          <a:p>
            <a:pPr algn="ctr"/>
            <a:r>
              <a:rPr lang="it-IT" sz="1800" dirty="0">
                <a:solidFill>
                  <a:schemeClr val="bg1"/>
                </a:solidFill>
              </a:rPr>
              <a:t>Clustering and </a:t>
            </a:r>
            <a:r>
              <a:rPr lang="it-IT" sz="1800" dirty="0" err="1">
                <a:solidFill>
                  <a:schemeClr val="bg1"/>
                </a:solidFill>
              </a:rPr>
              <a:t>classification</a:t>
            </a:r>
            <a:endParaRPr lang="it-IT" sz="1800" dirty="0">
              <a:solidFill>
                <a:schemeClr val="bg1"/>
              </a:solidFill>
            </a:endParaRPr>
          </a:p>
          <a:p>
            <a:pPr algn="ctr"/>
            <a:endParaRPr lang="it-IT" sz="1800" dirty="0"/>
          </a:p>
          <a:p>
            <a:pPr algn="ctr"/>
            <a:endParaRPr lang="it-IT" sz="1800" dirty="0"/>
          </a:p>
          <a:p>
            <a:pPr algn="ctr"/>
            <a:r>
              <a:rPr lang="it-IT" sz="1400" dirty="0"/>
              <a:t> 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99D31BE-BBAA-4DC2-B323-B0468B21DBC7}"/>
              </a:ext>
            </a:extLst>
          </p:cNvPr>
          <p:cNvCxnSpPr/>
          <p:nvPr/>
        </p:nvCxnSpPr>
        <p:spPr>
          <a:xfrm>
            <a:off x="8279476" y="1504604"/>
            <a:ext cx="0" cy="2660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0CC21F98-35BE-4A87-BD17-3FA905FF57A8}"/>
              </a:ext>
            </a:extLst>
          </p:cNvPr>
          <p:cNvCxnSpPr/>
          <p:nvPr/>
        </p:nvCxnSpPr>
        <p:spPr>
          <a:xfrm>
            <a:off x="8279476" y="2962102"/>
            <a:ext cx="0" cy="2660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A77D4A7-6ED2-4AD9-81CC-104A889C8648}"/>
              </a:ext>
            </a:extLst>
          </p:cNvPr>
          <p:cNvCxnSpPr/>
          <p:nvPr/>
        </p:nvCxnSpPr>
        <p:spPr>
          <a:xfrm>
            <a:off x="8282247" y="3660371"/>
            <a:ext cx="0" cy="2660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AF29441C-BF99-4267-91E2-649E409873CF}"/>
              </a:ext>
            </a:extLst>
          </p:cNvPr>
          <p:cNvCxnSpPr/>
          <p:nvPr/>
        </p:nvCxnSpPr>
        <p:spPr>
          <a:xfrm>
            <a:off x="8279476" y="4691149"/>
            <a:ext cx="0" cy="2660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893"/>
            <a:ext cx="9144000" cy="2340864"/>
          </a:xfrm>
        </p:spPr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visualization</a:t>
            </a:r>
            <a:r>
              <a:rPr lang="it-IT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/>
              <a:t>CT </a:t>
            </a:r>
            <a:r>
              <a:rPr lang="it-IT" sz="5400" dirty="0" err="1"/>
              <a:t>visualizations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9 </a:t>
            </a:r>
            <a:r>
              <a:rPr lang="it-IT" sz="2000" dirty="0" err="1"/>
              <a:t>imm</a:t>
            </a:r>
            <a:r>
              <a:rPr lang="it-IT" sz="2000" dirty="0"/>
              <a:t> , tot </a:t>
            </a:r>
            <a:r>
              <a:rPr lang="it-IT" sz="2000" dirty="0" err="1"/>
              <a:t>imm</a:t>
            </a:r>
            <a:r>
              <a:rPr lang="it-IT" sz="2000" dirty="0"/>
              <a:t>, singola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741" b="1741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231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1912" y="1496519"/>
            <a:ext cx="9689003" cy="48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5045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429</TotalTime>
  <Words>314</Words>
  <Application>Microsoft Office PowerPoint</Application>
  <PresentationFormat>Widescreen</PresentationFormat>
  <Paragraphs>146</Paragraphs>
  <Slides>22</Slides>
  <Notes>22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Calibri</vt:lpstr>
      <vt:lpstr>Univers</vt:lpstr>
      <vt:lpstr>GradientUnivers</vt:lpstr>
      <vt:lpstr>LUNG CANCER IMAGING TOOL</vt:lpstr>
      <vt:lpstr>Presentazione standard di PowerPoint</vt:lpstr>
      <vt:lpstr>INTRODUCTION</vt:lpstr>
      <vt:lpstr>Lung cancer</vt:lpstr>
      <vt:lpstr>Dataset</vt:lpstr>
      <vt:lpstr>Presentazione standard di PowerPoint</vt:lpstr>
      <vt:lpstr>Image visualization tool</vt:lpstr>
      <vt:lpstr>CT visualizations</vt:lpstr>
      <vt:lpstr>Results</vt:lpstr>
      <vt:lpstr>Results</vt:lpstr>
      <vt:lpstr>Image SEGMENTATION tool</vt:lpstr>
      <vt:lpstr>Cancer Segmentation</vt:lpstr>
      <vt:lpstr>Results</vt:lpstr>
      <vt:lpstr>Features extraction</vt:lpstr>
      <vt:lpstr>Results</vt:lpstr>
      <vt:lpstr>CLUSTERING AND CLASSIFICATION</vt:lpstr>
      <vt:lpstr>Clustering and classification</vt:lpstr>
      <vt:lpstr>Results</vt:lpstr>
      <vt:lpstr>Results</vt:lpstr>
      <vt:lpstr>DEMO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Federico DeServi</cp:lastModifiedBy>
  <cp:revision>53</cp:revision>
  <dcterms:created xsi:type="dcterms:W3CDTF">2020-12-27T13:00:14Z</dcterms:created>
  <dcterms:modified xsi:type="dcterms:W3CDTF">2021-04-11T14:26:22Z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